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66" r:id="rId3"/>
    <p:sldId id="265" r:id="rId4"/>
    <p:sldId id="263" r:id="rId5"/>
    <p:sldId id="264" r:id="rId6"/>
    <p:sldId id="267" r:id="rId7"/>
    <p:sldId id="276" r:id="rId8"/>
    <p:sldId id="277" r:id="rId9"/>
    <p:sldId id="269" r:id="rId10"/>
    <p:sldId id="270" r:id="rId11"/>
    <p:sldId id="271" r:id="rId12"/>
    <p:sldId id="274" r:id="rId13"/>
    <p:sldId id="275"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45"/>
    <p:restoredTop sz="94617"/>
  </p:normalViewPr>
  <p:slideViewPr>
    <p:cSldViewPr snapToGrid="0" snapToObjects="1">
      <p:cViewPr varScale="1">
        <p:scale>
          <a:sx n="128" d="100"/>
          <a:sy n="128" d="100"/>
        </p:scale>
        <p:origin x="176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tiff>
</file>

<file path=ppt/media/image3.png>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044577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205208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76343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93740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223589-D1FE-5045-809F-56B69D3AD8B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0838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223589-D1FE-5045-809F-56B69D3AD8BF}" type="datetimeFigureOut">
              <a:rPr lang="en-US" smtClean="0"/>
              <a:t>7/2/19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813203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223589-D1FE-5045-809F-56B69D3AD8BF}" type="datetimeFigureOut">
              <a:rPr lang="en-US" smtClean="0"/>
              <a:t>7/2/19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771931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223589-D1FE-5045-809F-56B69D3AD8BF}" type="datetimeFigureOut">
              <a:rPr lang="en-US" smtClean="0"/>
              <a:t>7/2/19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5682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223589-D1FE-5045-809F-56B69D3AD8BF}" type="datetimeFigureOut">
              <a:rPr lang="en-US" smtClean="0"/>
              <a:t>7/2/19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338881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7/2/19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451613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7/2/19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621253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223589-D1FE-5045-809F-56B69D3AD8BF}" type="datetimeFigureOut">
              <a:rPr lang="en-US" smtClean="0"/>
              <a:t>7/2/19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26F504-64E0-8F44-9A26-DEA4139BCF66}" type="slidenum">
              <a:rPr lang="en-US" smtClean="0"/>
              <a:t>‹#›</a:t>
            </a:fld>
            <a:endParaRPr lang="en-US"/>
          </a:p>
        </p:txBody>
      </p:sp>
    </p:spTree>
    <p:extLst>
      <p:ext uri="{BB962C8B-B14F-4D97-AF65-F5344CB8AC3E}">
        <p14:creationId xmlns:p14="http://schemas.microsoft.com/office/powerpoint/2010/main" val="6133996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FA7C4-8092-754C-92B8-0165D3EA29EF}"/>
              </a:ext>
            </a:extLst>
          </p:cNvPr>
          <p:cNvSpPr>
            <a:spLocks noGrp="1"/>
          </p:cNvSpPr>
          <p:nvPr>
            <p:ph type="ctrTitle"/>
          </p:nvPr>
        </p:nvSpPr>
        <p:spPr/>
        <p:txBody>
          <a:bodyPr/>
          <a:lstStyle/>
          <a:p>
            <a:r>
              <a:rPr lang="en-US" dirty="0"/>
              <a:t>Time Series Unit 9</a:t>
            </a:r>
          </a:p>
        </p:txBody>
      </p:sp>
      <p:sp>
        <p:nvSpPr>
          <p:cNvPr id="3" name="Subtitle 2">
            <a:extLst>
              <a:ext uri="{FF2B5EF4-FFF2-40B4-BE49-F238E27FC236}">
                <a16:creationId xmlns:a16="http://schemas.microsoft.com/office/drawing/2014/main" id="{23A761EC-4CD5-0149-A3B9-C7EE6254AFDC}"/>
              </a:ext>
            </a:extLst>
          </p:cNvPr>
          <p:cNvSpPr>
            <a:spLocks noGrp="1"/>
          </p:cNvSpPr>
          <p:nvPr>
            <p:ph type="subTitle" idx="1"/>
          </p:nvPr>
        </p:nvSpPr>
        <p:spPr/>
        <p:txBody>
          <a:bodyPr/>
          <a:lstStyle/>
          <a:p>
            <a:r>
              <a:rPr lang="en-US" dirty="0"/>
              <a:t>Model Identification and Parameter Estimation</a:t>
            </a:r>
          </a:p>
        </p:txBody>
      </p:sp>
    </p:spTree>
    <p:extLst>
      <p:ext uri="{BB962C8B-B14F-4D97-AF65-F5344CB8AC3E}">
        <p14:creationId xmlns:p14="http://schemas.microsoft.com/office/powerpoint/2010/main" val="116304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normAutofit fontScale="90000"/>
          </a:bodyPr>
          <a:lstStyle/>
          <a:p>
            <a:pPr algn="ctr"/>
            <a:r>
              <a:rPr lang="en-US" dirty="0"/>
              <a:t>Identify and estimate a model that will be useful in forecasting the next 10 observations of the realization in the file: Unit9_1.csv. </a:t>
            </a:r>
          </a:p>
        </p:txBody>
      </p:sp>
    </p:spTree>
    <p:extLst>
      <p:ext uri="{BB962C8B-B14F-4D97-AF65-F5344CB8AC3E}">
        <p14:creationId xmlns:p14="http://schemas.microsoft.com/office/powerpoint/2010/main" val="1429660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4</a:t>
            </a:r>
          </a:p>
        </p:txBody>
      </p:sp>
    </p:spTree>
    <p:extLst>
      <p:ext uri="{BB962C8B-B14F-4D97-AF65-F5344CB8AC3E}">
        <p14:creationId xmlns:p14="http://schemas.microsoft.com/office/powerpoint/2010/main" val="3495250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8FFE5B-3291-2041-8D0A-7D2422612832}"/>
              </a:ext>
            </a:extLst>
          </p:cNvPr>
          <p:cNvPicPr>
            <a:picLocks noChangeAspect="1"/>
          </p:cNvPicPr>
          <p:nvPr/>
        </p:nvPicPr>
        <p:blipFill>
          <a:blip r:embed="rId2"/>
          <a:stretch>
            <a:fillRect/>
          </a:stretch>
        </p:blipFill>
        <p:spPr>
          <a:xfrm>
            <a:off x="0" y="86656"/>
            <a:ext cx="9161756" cy="6771344"/>
          </a:xfrm>
          <a:prstGeom prst="rect">
            <a:avLst/>
          </a:prstGeom>
        </p:spPr>
      </p:pic>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2155423" y="228649"/>
            <a:ext cx="7886700" cy="1325563"/>
          </a:xfrm>
        </p:spPr>
        <p:txBody>
          <a:bodyPr/>
          <a:lstStyle/>
          <a:p>
            <a:pPr algn="ctr"/>
            <a:r>
              <a:rPr lang="en-US" dirty="0">
                <a:solidFill>
                  <a:schemeClr val="bg1"/>
                </a:solidFill>
              </a:rPr>
              <a:t>Break Out 5</a:t>
            </a:r>
            <a:br>
              <a:rPr lang="en-US" dirty="0">
                <a:solidFill>
                  <a:schemeClr val="bg1"/>
                </a:solidFill>
              </a:rPr>
            </a:br>
            <a:endParaRPr lang="en-US" dirty="0">
              <a:solidFill>
                <a:schemeClr val="bg1"/>
              </a:solidFill>
            </a:endParaRPr>
          </a:p>
        </p:txBody>
      </p:sp>
      <p:sp>
        <p:nvSpPr>
          <p:cNvPr id="3" name="Rectangle 2">
            <a:extLst>
              <a:ext uri="{FF2B5EF4-FFF2-40B4-BE49-F238E27FC236}">
                <a16:creationId xmlns:a16="http://schemas.microsoft.com/office/drawing/2014/main" id="{7E3EB484-9152-814F-959B-DC467BEEF76C}"/>
              </a:ext>
            </a:extLst>
          </p:cNvPr>
          <p:cNvSpPr/>
          <p:nvPr/>
        </p:nvSpPr>
        <p:spPr>
          <a:xfrm>
            <a:off x="146713" y="1835060"/>
            <a:ext cx="2323532" cy="1754326"/>
          </a:xfrm>
          <a:prstGeom prst="rect">
            <a:avLst/>
          </a:prstGeom>
        </p:spPr>
        <p:txBody>
          <a:bodyPr wrap="square">
            <a:spAutoFit/>
          </a:bodyPr>
          <a:lstStyle/>
          <a:p>
            <a:r>
              <a:rPr lang="en-US" dirty="0"/>
              <a:t>Identify and estimate a model that will be useful in forecasting the next 10 annual measurements of the level of Lake Huron. </a:t>
            </a:r>
          </a:p>
        </p:txBody>
      </p:sp>
      <p:pic>
        <p:nvPicPr>
          <p:cNvPr id="4" name="Picture 3">
            <a:extLst>
              <a:ext uri="{FF2B5EF4-FFF2-40B4-BE49-F238E27FC236}">
                <a16:creationId xmlns:a16="http://schemas.microsoft.com/office/drawing/2014/main" id="{326B75EF-0A9E-DE42-82BB-EB267F091E4E}"/>
              </a:ext>
            </a:extLst>
          </p:cNvPr>
          <p:cNvPicPr>
            <a:picLocks noChangeAspect="1"/>
          </p:cNvPicPr>
          <p:nvPr/>
        </p:nvPicPr>
        <p:blipFill>
          <a:blip r:embed="rId3"/>
          <a:stretch>
            <a:fillRect/>
          </a:stretch>
        </p:blipFill>
        <p:spPr>
          <a:xfrm>
            <a:off x="5731277" y="166910"/>
            <a:ext cx="3384574" cy="1668150"/>
          </a:xfrm>
          <a:prstGeom prst="rect">
            <a:avLst/>
          </a:prstGeom>
        </p:spPr>
      </p:pic>
    </p:spTree>
    <p:extLst>
      <p:ext uri="{BB962C8B-B14F-4D97-AF65-F5344CB8AC3E}">
        <p14:creationId xmlns:p14="http://schemas.microsoft.com/office/powerpoint/2010/main" val="771094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831451-63BE-B54D-B22E-76C4B7B31ADE}"/>
              </a:ext>
            </a:extLst>
          </p:cNvPr>
          <p:cNvPicPr>
            <a:picLocks noChangeAspect="1"/>
          </p:cNvPicPr>
          <p:nvPr/>
        </p:nvPicPr>
        <p:blipFill>
          <a:blip r:embed="rId2"/>
          <a:stretch>
            <a:fillRect/>
          </a:stretch>
        </p:blipFill>
        <p:spPr>
          <a:xfrm>
            <a:off x="0" y="0"/>
            <a:ext cx="9144000" cy="6858000"/>
          </a:xfrm>
          <a:prstGeom prst="rect">
            <a:avLst/>
          </a:prstGeom>
        </p:spPr>
      </p:pic>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3003361" y="760912"/>
            <a:ext cx="2646812" cy="1325563"/>
          </a:xfrm>
        </p:spPr>
        <p:txBody>
          <a:bodyPr>
            <a:normAutofit fontScale="90000"/>
          </a:bodyPr>
          <a:lstStyle/>
          <a:p>
            <a:pPr algn="ctr"/>
            <a:r>
              <a:rPr lang="en-US" dirty="0"/>
              <a:t>End </a:t>
            </a:r>
            <a:br>
              <a:rPr lang="en-US" dirty="0"/>
            </a:br>
            <a:r>
              <a:rPr lang="en-US" dirty="0"/>
              <a:t>Break Out 5</a:t>
            </a:r>
          </a:p>
        </p:txBody>
      </p:sp>
    </p:spTree>
    <p:extLst>
      <p:ext uri="{BB962C8B-B14F-4D97-AF65-F5344CB8AC3E}">
        <p14:creationId xmlns:p14="http://schemas.microsoft.com/office/powerpoint/2010/main" val="2476148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Break Out 1</a:t>
            </a:r>
          </a:p>
        </p:txBody>
      </p:sp>
      <p:sp>
        <p:nvSpPr>
          <p:cNvPr id="3" name="TextBox 2">
            <a:extLst>
              <a:ext uri="{FF2B5EF4-FFF2-40B4-BE49-F238E27FC236}">
                <a16:creationId xmlns:a16="http://schemas.microsoft.com/office/drawing/2014/main" id="{71BB6D1E-07E4-6F46-887E-23218DEA907C}"/>
              </a:ext>
            </a:extLst>
          </p:cNvPr>
          <p:cNvSpPr txBox="1"/>
          <p:nvPr/>
        </p:nvSpPr>
        <p:spPr>
          <a:xfrm>
            <a:off x="1419367" y="3847036"/>
            <a:ext cx="6755642" cy="923330"/>
          </a:xfrm>
          <a:prstGeom prst="rect">
            <a:avLst/>
          </a:prstGeom>
          <a:noFill/>
        </p:spPr>
        <p:txBody>
          <a:bodyPr wrap="square" rtlCol="0">
            <a:spAutoFit/>
          </a:bodyPr>
          <a:lstStyle/>
          <a:p>
            <a:r>
              <a:rPr lang="en-US" dirty="0"/>
              <a:t>Discuss the Texas Gas Price Analysis you conducted for the For Live Session assignment.  Compare and contrast you results and discuss any questions or topics that come up along he way.  </a:t>
            </a:r>
          </a:p>
        </p:txBody>
      </p:sp>
    </p:spTree>
    <p:extLst>
      <p:ext uri="{BB962C8B-B14F-4D97-AF65-F5344CB8AC3E}">
        <p14:creationId xmlns:p14="http://schemas.microsoft.com/office/powerpoint/2010/main" val="1638562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1</a:t>
            </a:r>
          </a:p>
        </p:txBody>
      </p:sp>
    </p:spTree>
    <p:extLst>
      <p:ext uri="{BB962C8B-B14F-4D97-AF65-F5344CB8AC3E}">
        <p14:creationId xmlns:p14="http://schemas.microsoft.com/office/powerpoint/2010/main" val="254491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3D2B9-8F92-634B-A93C-F4CD4126869B}"/>
              </a:ext>
            </a:extLst>
          </p:cNvPr>
          <p:cNvSpPr>
            <a:spLocks noGrp="1"/>
          </p:cNvSpPr>
          <p:nvPr>
            <p:ph type="title"/>
          </p:nvPr>
        </p:nvSpPr>
        <p:spPr>
          <a:xfrm>
            <a:off x="574059" y="2384994"/>
            <a:ext cx="7886700" cy="1325563"/>
          </a:xfrm>
        </p:spPr>
        <p:txBody>
          <a:bodyPr/>
          <a:lstStyle/>
          <a:p>
            <a:pPr algn="ctr"/>
            <a:r>
              <a:rPr lang="en-US" dirty="0"/>
              <a:t>PACF Calculation Demo</a:t>
            </a:r>
          </a:p>
        </p:txBody>
      </p:sp>
      <p:pic>
        <p:nvPicPr>
          <p:cNvPr id="4" name="Picture 3">
            <a:extLst>
              <a:ext uri="{FF2B5EF4-FFF2-40B4-BE49-F238E27FC236}">
                <a16:creationId xmlns:a16="http://schemas.microsoft.com/office/drawing/2014/main" id="{0F0F84AF-9693-9741-95BB-038C8A1F559A}"/>
              </a:ext>
            </a:extLst>
          </p:cNvPr>
          <p:cNvPicPr>
            <a:picLocks noChangeAspect="1"/>
          </p:cNvPicPr>
          <p:nvPr/>
        </p:nvPicPr>
        <p:blipFill>
          <a:blip r:embed="rId2"/>
          <a:stretch>
            <a:fillRect/>
          </a:stretch>
        </p:blipFill>
        <p:spPr>
          <a:xfrm>
            <a:off x="0" y="3276048"/>
            <a:ext cx="8559800" cy="3492500"/>
          </a:xfrm>
          <a:prstGeom prst="rect">
            <a:avLst/>
          </a:prstGeom>
        </p:spPr>
      </p:pic>
      <p:sp>
        <p:nvSpPr>
          <p:cNvPr id="5" name="Rectangle 4">
            <a:extLst>
              <a:ext uri="{FF2B5EF4-FFF2-40B4-BE49-F238E27FC236}">
                <a16:creationId xmlns:a16="http://schemas.microsoft.com/office/drawing/2014/main" id="{E2B43575-198D-BA49-91BF-43EE85235935}"/>
              </a:ext>
            </a:extLst>
          </p:cNvPr>
          <p:cNvSpPr/>
          <p:nvPr/>
        </p:nvSpPr>
        <p:spPr>
          <a:xfrm>
            <a:off x="5580896" y="5380672"/>
            <a:ext cx="4572000" cy="1477328"/>
          </a:xfrm>
          <a:prstGeom prst="rect">
            <a:avLst/>
          </a:prstGeom>
        </p:spPr>
        <p:txBody>
          <a:bodyPr>
            <a:spAutoFit/>
          </a:bodyPr>
          <a:lstStyle/>
          <a:p>
            <a:r>
              <a:rPr lang="en-US" dirty="0"/>
              <a:t>xx = </a:t>
            </a:r>
            <a:r>
              <a:rPr lang="en-US" dirty="0" err="1"/>
              <a:t>gen.arma.wge</a:t>
            </a:r>
            <a:r>
              <a:rPr lang="en-US" dirty="0"/>
              <a:t>(100,phi = c(.4, .5))</a:t>
            </a:r>
          </a:p>
          <a:p>
            <a:r>
              <a:rPr lang="en-US" dirty="0"/>
              <a:t>p = </a:t>
            </a:r>
            <a:r>
              <a:rPr lang="en-US" dirty="0" err="1"/>
              <a:t>pacf</a:t>
            </a:r>
            <a:r>
              <a:rPr lang="en-US" dirty="0"/>
              <a:t>(xx)</a:t>
            </a:r>
          </a:p>
          <a:p>
            <a:r>
              <a:rPr lang="en-US" dirty="0"/>
              <a:t>p</a:t>
            </a:r>
          </a:p>
          <a:p>
            <a:r>
              <a:rPr lang="en-US" dirty="0"/>
              <a:t>e = </a:t>
            </a:r>
            <a:r>
              <a:rPr lang="en-US" dirty="0" err="1"/>
              <a:t>est.ar.wge</a:t>
            </a:r>
            <a:r>
              <a:rPr lang="en-US" dirty="0"/>
              <a:t>(</a:t>
            </a:r>
            <a:r>
              <a:rPr lang="en-US" dirty="0" err="1"/>
              <a:t>xx,p</a:t>
            </a:r>
            <a:r>
              <a:rPr lang="en-US" dirty="0"/>
              <a:t> = 3)</a:t>
            </a:r>
          </a:p>
          <a:p>
            <a:r>
              <a:rPr lang="en-US" dirty="0"/>
              <a:t>e = </a:t>
            </a:r>
            <a:r>
              <a:rPr lang="en-US" dirty="0" err="1"/>
              <a:t>est.ar.wge</a:t>
            </a:r>
            <a:r>
              <a:rPr lang="en-US" dirty="0"/>
              <a:t>(</a:t>
            </a:r>
            <a:r>
              <a:rPr lang="en-US" dirty="0" err="1"/>
              <a:t>xx,p</a:t>
            </a:r>
            <a:r>
              <a:rPr lang="en-US" dirty="0"/>
              <a:t> = 3,type = "</a:t>
            </a:r>
            <a:r>
              <a:rPr lang="en-US" dirty="0" err="1"/>
              <a:t>yw</a:t>
            </a:r>
            <a:r>
              <a:rPr lang="en-US" dirty="0"/>
              <a:t>")</a:t>
            </a:r>
          </a:p>
        </p:txBody>
      </p:sp>
    </p:spTree>
    <p:extLst>
      <p:ext uri="{BB962C8B-B14F-4D97-AF65-F5344CB8AC3E}">
        <p14:creationId xmlns:p14="http://schemas.microsoft.com/office/powerpoint/2010/main" val="833447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p:txBody>
          <a:bodyPr/>
          <a:lstStyle/>
          <a:p>
            <a:r>
              <a:rPr lang="en-US" dirty="0"/>
              <a:t>Break Out 2</a:t>
            </a:r>
          </a:p>
        </p:txBody>
      </p:sp>
      <p:sp>
        <p:nvSpPr>
          <p:cNvPr id="3" name="Content Placeholder 2">
            <a:extLst>
              <a:ext uri="{FF2B5EF4-FFF2-40B4-BE49-F238E27FC236}">
                <a16:creationId xmlns:a16="http://schemas.microsoft.com/office/drawing/2014/main" id="{6F32FE56-33A3-F541-A81D-3A40E4224C23}"/>
              </a:ext>
            </a:extLst>
          </p:cNvPr>
          <p:cNvSpPr>
            <a:spLocks noGrp="1"/>
          </p:cNvSpPr>
          <p:nvPr>
            <p:ph idx="1"/>
          </p:nvPr>
        </p:nvSpPr>
        <p:spPr>
          <a:xfrm>
            <a:off x="628650" y="2876503"/>
            <a:ext cx="7886700" cy="1299712"/>
          </a:xfrm>
        </p:spPr>
        <p:txBody>
          <a:bodyPr>
            <a:normAutofit fontScale="62500" lnSpcReduction="20000"/>
          </a:bodyPr>
          <a:lstStyle/>
          <a:p>
            <a:pPr marL="514350" indent="-514350">
              <a:buAutoNum type="arabicPeriod"/>
            </a:pPr>
            <a:r>
              <a:rPr lang="en-US" dirty="0"/>
              <a:t>Use the Box-Jenkins model identification method (PACF) to identify the order of a model that best fits the data in the data set Unit9_2.csv.</a:t>
            </a:r>
          </a:p>
          <a:p>
            <a:pPr marL="514350" indent="-514350">
              <a:buAutoNum type="arabicPeriod"/>
            </a:pPr>
            <a:endParaRPr lang="en-US" dirty="0"/>
          </a:p>
          <a:p>
            <a:pPr marL="514350" indent="-514350">
              <a:buAutoNum type="arabicPeriod"/>
            </a:pPr>
            <a:r>
              <a:rPr lang="en-US" dirty="0"/>
              <a:t>Verify using </a:t>
            </a:r>
            <a:r>
              <a:rPr lang="en-US" dirty="0" err="1"/>
              <a:t>est.ar.wge</a:t>
            </a:r>
            <a:r>
              <a:rPr lang="en-US" dirty="0"/>
              <a:t>() the PACF values for lag = 1,2,3,4 and 5.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662993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2</a:t>
            </a:r>
          </a:p>
        </p:txBody>
      </p:sp>
    </p:spTree>
    <p:extLst>
      <p:ext uri="{BB962C8B-B14F-4D97-AF65-F5344CB8AC3E}">
        <p14:creationId xmlns:p14="http://schemas.microsoft.com/office/powerpoint/2010/main" val="3887406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Break Out 3</a:t>
            </a:r>
          </a:p>
        </p:txBody>
      </p:sp>
      <p:sp>
        <p:nvSpPr>
          <p:cNvPr id="3" name="TextBox 2">
            <a:extLst>
              <a:ext uri="{FF2B5EF4-FFF2-40B4-BE49-F238E27FC236}">
                <a16:creationId xmlns:a16="http://schemas.microsoft.com/office/drawing/2014/main" id="{C2AAA4A1-379C-5744-B2B5-2C4A29C1D55E}"/>
              </a:ext>
            </a:extLst>
          </p:cNvPr>
          <p:cNvSpPr txBox="1"/>
          <p:nvPr/>
        </p:nvSpPr>
        <p:spPr>
          <a:xfrm>
            <a:off x="1323833" y="4367284"/>
            <a:ext cx="7083188" cy="1477328"/>
          </a:xfrm>
          <a:prstGeom prst="rect">
            <a:avLst/>
          </a:prstGeom>
          <a:noFill/>
        </p:spPr>
        <p:txBody>
          <a:bodyPr wrap="square" rtlCol="0">
            <a:spAutoFit/>
          </a:bodyPr>
          <a:lstStyle/>
          <a:p>
            <a:r>
              <a:rPr lang="en-US" dirty="0"/>
              <a:t>Question from </a:t>
            </a:r>
            <a:r>
              <a:rPr lang="en-US" dirty="0" err="1"/>
              <a:t>Asynch</a:t>
            </a:r>
            <a:r>
              <a:rPr lang="en-US" dirty="0"/>
              <a:t>: </a:t>
            </a:r>
          </a:p>
          <a:p>
            <a:endParaRPr lang="en-US" dirty="0"/>
          </a:p>
          <a:p>
            <a:r>
              <a:rPr lang="en-US" dirty="0"/>
              <a:t> </a:t>
            </a:r>
            <a:r>
              <a:rPr lang="en-US" dirty="0">
                <a:solidFill>
                  <a:srgbClr val="FF0000"/>
                </a:solidFill>
              </a:rPr>
              <a:t>If you have roots close to 1, does this translate to wider confidence intervals to account for the instability?  If so can you provide any additional insight? </a:t>
            </a:r>
          </a:p>
        </p:txBody>
      </p:sp>
    </p:spTree>
    <p:extLst>
      <p:ext uri="{BB962C8B-B14F-4D97-AF65-F5344CB8AC3E}">
        <p14:creationId xmlns:p14="http://schemas.microsoft.com/office/powerpoint/2010/main" val="2352751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3</a:t>
            </a:r>
          </a:p>
        </p:txBody>
      </p:sp>
    </p:spTree>
    <p:extLst>
      <p:ext uri="{BB962C8B-B14F-4D97-AF65-F5344CB8AC3E}">
        <p14:creationId xmlns:p14="http://schemas.microsoft.com/office/powerpoint/2010/main" val="21632802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Break Out 4</a:t>
            </a:r>
          </a:p>
        </p:txBody>
      </p:sp>
    </p:spTree>
    <p:extLst>
      <p:ext uri="{BB962C8B-B14F-4D97-AF65-F5344CB8AC3E}">
        <p14:creationId xmlns:p14="http://schemas.microsoft.com/office/powerpoint/2010/main" val="3425053716"/>
      </p:ext>
    </p:extLst>
  </p:cSld>
  <p:clrMapOvr>
    <a:masterClrMapping/>
  </p:clrMapOvr>
</p:sld>
</file>

<file path=ppt/theme/theme1.xml><?xml version="1.0" encoding="utf-8"?>
<a:theme xmlns:a="http://schemas.openxmlformats.org/drawingml/2006/main" name="2U">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U" id="{366B8B3C-2D30-EF4C-945A-9C2F0CDF465A}" vid="{BACFCB83-49E5-4846-9BF9-7818E6FE7F3D}"/>
    </a:ext>
  </a:extLst>
</a:theme>
</file>

<file path=docProps/app.xml><?xml version="1.0" encoding="utf-8"?>
<Properties xmlns="http://schemas.openxmlformats.org/officeDocument/2006/extended-properties" xmlns:vt="http://schemas.openxmlformats.org/officeDocument/2006/docPropsVTypes">
  <Template>2U</Template>
  <TotalTime>418</TotalTime>
  <Words>267</Words>
  <Application>Microsoft Macintosh PowerPoint</Application>
  <PresentationFormat>On-screen Show (4:3)</PresentationFormat>
  <Paragraphs>27</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2U</vt:lpstr>
      <vt:lpstr>Time Series Unit 9</vt:lpstr>
      <vt:lpstr>Break Out 1</vt:lpstr>
      <vt:lpstr>End Break Out 1</vt:lpstr>
      <vt:lpstr>PACF Calculation Demo</vt:lpstr>
      <vt:lpstr>Break Out 2</vt:lpstr>
      <vt:lpstr>End Break Out 2</vt:lpstr>
      <vt:lpstr>Break Out 3</vt:lpstr>
      <vt:lpstr>End Break Out 3</vt:lpstr>
      <vt:lpstr>Break Out 4</vt:lpstr>
      <vt:lpstr>Identify and estimate a model that will be useful in forecasting the next 10 observations of the realization in the file: Unit9_1.csv. </vt:lpstr>
      <vt:lpstr>End Break Out 4</vt:lpstr>
      <vt:lpstr>Break Out 5 </vt:lpstr>
      <vt:lpstr>End  Break Out 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Series Unit 9</dc:title>
  <dc:creator>Microsoft Office User</dc:creator>
  <cp:lastModifiedBy>Drake, Carson</cp:lastModifiedBy>
  <cp:revision>16</cp:revision>
  <dcterms:created xsi:type="dcterms:W3CDTF">2019-07-02T19:07:00Z</dcterms:created>
  <dcterms:modified xsi:type="dcterms:W3CDTF">2019-07-03T03:28:32Z</dcterms:modified>
</cp:coreProperties>
</file>

<file path=docProps/thumbnail.jpeg>
</file>